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321" r:id="rId3"/>
    <p:sldId id="322" r:id="rId4"/>
    <p:sldId id="323" r:id="rId5"/>
    <p:sldId id="789" r:id="rId6"/>
    <p:sldId id="788" r:id="rId7"/>
    <p:sldId id="765" r:id="rId8"/>
    <p:sldId id="766" r:id="rId9"/>
    <p:sldId id="769" r:id="rId10"/>
    <p:sldId id="770" r:id="rId11"/>
    <p:sldId id="793" r:id="rId12"/>
    <p:sldId id="794" r:id="rId13"/>
    <p:sldId id="778" r:id="rId14"/>
    <p:sldId id="771" r:id="rId15"/>
    <p:sldId id="784" r:id="rId16"/>
    <p:sldId id="785" r:id="rId17"/>
    <p:sldId id="786" r:id="rId18"/>
    <p:sldId id="787" r:id="rId19"/>
    <p:sldId id="790" r:id="rId20"/>
    <p:sldId id="791" r:id="rId21"/>
    <p:sldId id="792" r:id="rId22"/>
    <p:sldId id="779" r:id="rId23"/>
    <p:sldId id="780" r:id="rId24"/>
    <p:sldId id="782" r:id="rId25"/>
    <p:sldId id="783" r:id="rId26"/>
    <p:sldId id="781" r:id="rId27"/>
    <p:sldId id="795" r:id="rId28"/>
    <p:sldId id="368" r:id="rId29"/>
    <p:sldId id="298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BD1414D2-CC4A-4F97-8D59-DE1FE7E1B31C}"/>
    <pc:docChg chg="addSld modSld sldOrd">
      <pc:chgData name="Wittman, Barry" userId="bff186cd-6ce8-41ba-8e8c-e85cdef216de" providerId="ADAL" clId="{BD1414D2-CC4A-4F97-8D59-DE1FE7E1B31C}" dt="2025-04-15T20:35:23.263" v="22" actId="20577"/>
      <pc:docMkLst>
        <pc:docMk/>
      </pc:docMkLst>
      <pc:sldChg chg="modSp">
        <pc:chgData name="Wittman, Barry" userId="bff186cd-6ce8-41ba-8e8c-e85cdef216de" providerId="ADAL" clId="{BD1414D2-CC4A-4F97-8D59-DE1FE7E1B31C}" dt="2025-04-15T20:34:54.608" v="1" actId="2711"/>
        <pc:sldMkLst>
          <pc:docMk/>
          <pc:sldMk cId="2143667734" sldId="794"/>
        </pc:sldMkLst>
        <pc:spChg chg="mod">
          <ac:chgData name="Wittman, Barry" userId="bff186cd-6ce8-41ba-8e8c-e85cdef216de" providerId="ADAL" clId="{BD1414D2-CC4A-4F97-8D59-DE1FE7E1B31C}" dt="2025-04-15T20:34:54.608" v="1" actId="2711"/>
          <ac:spMkLst>
            <pc:docMk/>
            <pc:sldMk cId="2143667734" sldId="794"/>
            <ac:spMk id="3" creationId="{0BAF9928-5FCA-4A47-B087-783CEA89F4F0}"/>
          </ac:spMkLst>
        </pc:spChg>
      </pc:sldChg>
      <pc:sldChg chg="modSp add ord">
        <pc:chgData name="Wittman, Barry" userId="bff186cd-6ce8-41ba-8e8c-e85cdef216de" providerId="ADAL" clId="{BD1414D2-CC4A-4F97-8D59-DE1FE7E1B31C}" dt="2025-04-15T20:35:23.263" v="22" actId="20577"/>
        <pc:sldMkLst>
          <pc:docMk/>
          <pc:sldMk cId="3633524229" sldId="795"/>
        </pc:sldMkLst>
        <pc:spChg chg="mod">
          <ac:chgData name="Wittman, Barry" userId="bff186cd-6ce8-41ba-8e8c-e85cdef216de" providerId="ADAL" clId="{BD1414D2-CC4A-4F97-8D59-DE1FE7E1B31C}" dt="2025-04-15T20:35:23.263" v="22" actId="20577"/>
          <ac:spMkLst>
            <pc:docMk/>
            <pc:sldMk cId="3633524229" sldId="795"/>
            <ac:spMk id="2" creationId="{A84F74BE-B0EC-4778-A136-7667D435C0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(Partial) overloading operators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Complex&amp; Complex::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Complex&amp; complex)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real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complex.real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imaginary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complex.imaginary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*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001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CA13-585F-415B-ABB7-AA45355B7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Overloading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for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056B4-ECFB-40A8-9A6E-1D9BB5165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Java, every object has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dirty="0"/>
              <a:t>Whenever </a:t>
            </a:r>
            <a:r>
              <a:rPr lang="en-US" i="1" dirty="0"/>
              <a:t>you</a:t>
            </a:r>
            <a:r>
              <a:rPr lang="en-US" dirty="0"/>
              <a:t> create a Java class, it's a good idea to override the default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so that it gives meaningful output</a:t>
            </a:r>
          </a:p>
          <a:p>
            <a:r>
              <a:rPr lang="en-US" dirty="0"/>
              <a:t>In C++, the standard approach for output is to overload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objects and your class</a:t>
            </a:r>
          </a:p>
          <a:p>
            <a:r>
              <a:rPr lang="en-US" dirty="0"/>
              <a:t>Unfortunately, it's not a method in </a:t>
            </a:r>
            <a:r>
              <a:rPr lang="en-US" i="1" dirty="0"/>
              <a:t>your</a:t>
            </a:r>
            <a:r>
              <a:rPr lang="en-US" dirty="0"/>
              <a:t> class … because it would actually have to be in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class because the first object is the one the operator is "called" 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4073BB-70A5-4227-ACEB-FC4A672B3732}"/>
              </a:ext>
            </a:extLst>
          </p:cNvPr>
          <p:cNvSpPr/>
          <p:nvPr/>
        </p:nvSpPr>
        <p:spPr>
          <a:xfrm>
            <a:off x="658446" y="5334000"/>
            <a:ext cx="335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400" dirty="0"/>
              <a:t>(calling object)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52C939-C140-4E43-9CA1-5C371FDBC705}"/>
              </a:ext>
            </a:extLst>
          </p:cNvPr>
          <p:cNvSpPr/>
          <p:nvPr/>
        </p:nvSpPr>
        <p:spPr>
          <a:xfrm>
            <a:off x="4419600" y="5334000"/>
            <a:ext cx="33528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</a:p>
          <a:p>
            <a:pPr algn="ctr"/>
            <a:r>
              <a:rPr lang="en-US" sz="2400" dirty="0"/>
              <a:t>(operator/method)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3915F7-AC32-40D1-B78E-7B1E2885D59E}"/>
              </a:ext>
            </a:extLst>
          </p:cNvPr>
          <p:cNvSpPr/>
          <p:nvPr/>
        </p:nvSpPr>
        <p:spPr>
          <a:xfrm>
            <a:off x="8229600" y="5334000"/>
            <a:ext cx="3352800" cy="1066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pPr algn="ctr"/>
            <a:r>
              <a:rPr lang="en-US" sz="2400" dirty="0"/>
              <a:t>(argument)</a:t>
            </a:r>
          </a:p>
        </p:txBody>
      </p:sp>
    </p:spTree>
    <p:extLst>
      <p:ext uri="{BB962C8B-B14F-4D97-AF65-F5344CB8AC3E}">
        <p14:creationId xmlns:p14="http://schemas.microsoft.com/office/powerpoint/2010/main" val="332188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CBBC2-B9E9-4840-9534-453DBC55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F9928-5FCA-4A47-B087-783CEA89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situations like this one, C++ lets a class declare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method</a:t>
            </a:r>
          </a:p>
          <a:p>
            <a:r>
              <a:rPr lang="en-US" dirty="0"/>
              <a:t>A friend method is a method that's not actually inside the class, but it is allowed to access private and protected member variables</a:t>
            </a:r>
          </a:p>
          <a:p>
            <a:r>
              <a:rPr lang="en-US" dirty="0"/>
              <a:t>For example,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/>
              <a:t> class would contain the following method declaration for output: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2FE262-0A50-4A79-AFCB-5669F14527AD}"/>
              </a:ext>
            </a:extLst>
          </p:cNvPr>
          <p:cNvSpPr txBox="1">
            <a:spLocks/>
          </p:cNvSpPr>
          <p:nvPr/>
        </p:nvSpPr>
        <p:spPr>
          <a:xfrm>
            <a:off x="609600" y="55626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friend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&lt;&lt;(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 out,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Complex&amp; complex);</a:t>
            </a:r>
          </a:p>
        </p:txBody>
      </p:sp>
    </p:spTree>
    <p:extLst>
      <p:ext uri="{BB962C8B-B14F-4D97-AF65-F5344CB8AC3E}">
        <p14:creationId xmlns:p14="http://schemas.microsoft.com/office/powerpoint/2010/main" val="214366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finish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/>
              <a:t> type</a:t>
            </a:r>
          </a:p>
          <a:p>
            <a:r>
              <a:rPr lang="en-US" dirty="0"/>
              <a:t>Then, we can do operations on some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/>
              <a:t> objects and output the result</a:t>
            </a:r>
          </a:p>
        </p:txBody>
      </p:sp>
    </p:spTree>
    <p:extLst>
      <p:ext uri="{BB962C8B-B14F-4D97-AF65-F5344CB8AC3E}">
        <p14:creationId xmlns:p14="http://schemas.microsoft.com/office/powerpoint/2010/main" val="275133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all that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, of course, means constant in C++</a:t>
            </a:r>
          </a:p>
          <a:p>
            <a:r>
              <a:rPr lang="en-US" dirty="0"/>
              <a:t>In class methods, you'll see several different usages</a:t>
            </a:r>
          </a:p>
          <a:p>
            <a:r>
              <a:rPr lang="en-US" dirty="0"/>
              <a:t>Const methods make a guarantee that they will not change the members of the object they are called on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countCabbages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/>
              <a:t>Methods can take const arguments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insert(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Coin money);</a:t>
            </a:r>
          </a:p>
          <a:p>
            <a:r>
              <a:rPr lang="en-US" dirty="0"/>
              <a:t>Methods can take const reference arguments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photograph(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Castle&amp; fortress);</a:t>
            </a:r>
          </a:p>
          <a:p>
            <a:r>
              <a:rPr lang="en-US" dirty="0"/>
              <a:t>Why take 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reference when references are used to change arguments?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0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08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 classes and functions to be written with a generic type or value parameter, then instantiated later</a:t>
            </a:r>
          </a:p>
          <a:p>
            <a:r>
              <a:rPr lang="en-US" dirty="0"/>
              <a:t>Each necessary instantiation is generated at compile time</a:t>
            </a:r>
          </a:p>
          <a:p>
            <a:r>
              <a:rPr lang="en-US" dirty="0"/>
              <a:t>Appears to function like generics in Java, but works very differently under the covers</a:t>
            </a:r>
          </a:p>
          <a:p>
            <a:r>
              <a:rPr lang="en-US" dirty="0"/>
              <a:t>Most of the time you will </a:t>
            </a:r>
            <a:r>
              <a:rPr lang="en-US" b="1" dirty="0"/>
              <a:t>use</a:t>
            </a:r>
            <a:r>
              <a:rPr lang="en-US" dirty="0"/>
              <a:t> templates, not create them</a:t>
            </a:r>
          </a:p>
        </p:txBody>
      </p:sp>
    </p:spTree>
    <p:extLst>
      <p:ext uri="{BB962C8B-B14F-4D97-AF65-F5344CB8AC3E}">
        <p14:creationId xmlns:p14="http://schemas.microsoft.com/office/powerpoint/2010/main" val="184571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Template method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fr-FR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fr-FR" sz="28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fr-F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fr-FR" sz="28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fr-FR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fr-FR" sz="2800" b="1" dirty="0">
                <a:latin typeface="Courier New" pitchFamily="49" charset="0"/>
                <a:cs typeface="Courier New" pitchFamily="49" charset="0"/>
              </a:rPr>
              <a:t> exchange(T&amp; a, T&amp; b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	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T temp = a;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a = b;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b = temp;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4555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make a class using templates</a:t>
            </a:r>
          </a:p>
          <a:p>
            <a:r>
              <a:rPr lang="en-US" dirty="0"/>
              <a:t>The most common use for these is for container classes</a:t>
            </a:r>
          </a:p>
          <a:p>
            <a:pPr lvl="1"/>
            <a:r>
              <a:rPr lang="en-US" dirty="0"/>
              <a:t>e.g. you want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/>
              <a:t> class that can be a list of anything</a:t>
            </a:r>
          </a:p>
          <a:p>
            <a:r>
              <a:rPr lang="en-US" dirty="0"/>
              <a:t>The STL is filled with such templates</a:t>
            </a:r>
          </a:p>
          <a:p>
            <a:r>
              <a:rPr lang="en-US" dirty="0"/>
              <a:t>Unfortunately, template classes </a:t>
            </a:r>
            <a:r>
              <a:rPr lang="en-US" b="1" dirty="0"/>
              <a:t>must</a:t>
            </a:r>
            <a:r>
              <a:rPr lang="en-US" dirty="0"/>
              <a:t> be implemented entirely in the header file</a:t>
            </a:r>
          </a:p>
          <a:p>
            <a:pPr lvl="1"/>
            <a:r>
              <a:rPr lang="en-US" dirty="0"/>
              <a:t>C++ allows template classes to be separate from their headers, but most compilers don't fully support this feature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0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Template class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Pair {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T x;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T y;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fr-FR" b="1" dirty="0">
                <a:latin typeface="Courier New" pitchFamily="49" charset="0"/>
                <a:cs typeface="Courier New" pitchFamily="49" charset="0"/>
              </a:rPr>
              <a:t>		Pair(</a:t>
            </a:r>
            <a:r>
              <a:rPr lang="fr-FR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T&amp; a, </a:t>
            </a:r>
            <a:r>
              <a:rPr lang="fr-FR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T&amp; b)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x = a;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y = b;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x;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y;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swap()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T temp = x;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x = y;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y = temp;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6729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OOP in C++</a:t>
            </a:r>
          </a:p>
          <a:p>
            <a:r>
              <a:rPr lang="en-US" dirty="0"/>
              <a:t>Dividing code into headers and </a:t>
            </a:r>
            <a:r>
              <a:rPr lang="en-US"/>
              <a:t>implementation files</a:t>
            </a:r>
            <a:endParaRPr lang="en-US" dirty="0"/>
          </a:p>
          <a:p>
            <a:r>
              <a:rPr lang="en-US" dirty="0"/>
              <a:t>Operator overloading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write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class with templates!</a:t>
            </a:r>
          </a:p>
          <a:p>
            <a:r>
              <a:rPr lang="en-US" dirty="0"/>
              <a:t>Methods: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add(T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get(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remove(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</a:t>
            </a:r>
          </a:p>
        </p:txBody>
      </p:sp>
    </p:spTree>
    <p:extLst>
      <p:ext uri="{BB962C8B-B14F-4D97-AF65-F5344CB8AC3E}">
        <p14:creationId xmlns:p14="http://schemas.microsoft.com/office/powerpoint/2010/main" val="254163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Template Library</a:t>
            </a:r>
          </a:p>
        </p:txBody>
      </p:sp>
    </p:spTree>
    <p:extLst>
      <p:ext uri="{BB962C8B-B14F-4D97-AF65-F5344CB8AC3E}">
        <p14:creationId xmlns:p14="http://schemas.microsoft.com/office/powerpoint/2010/main" val="4270693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map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multimap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set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multiset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stack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queue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priority_queue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vector</a:t>
            </a:r>
          </a:p>
        </p:txBody>
      </p:sp>
    </p:spTree>
    <p:extLst>
      <p:ext uri="{BB962C8B-B14F-4D97-AF65-F5344CB8AC3E}">
        <p14:creationId xmlns:p14="http://schemas.microsoft.com/office/powerpoint/2010/main" val="165825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Generalization of pointers</a:t>
            </a:r>
          </a:p>
          <a:p>
            <a:r>
              <a:rPr lang="en-US" dirty="0"/>
              <a:t>No </a:t>
            </a:r>
            <a:r>
              <a:rPr lang="en-US" dirty="0" err="1"/>
              <a:t>iterators</a:t>
            </a:r>
            <a:r>
              <a:rPr lang="en-US" dirty="0"/>
              <a:t> for: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stack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queue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priority_queue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Regular </a:t>
            </a:r>
            <a:r>
              <a:rPr lang="en-US" dirty="0" err="1"/>
              <a:t>iterator</a:t>
            </a:r>
            <a:r>
              <a:rPr lang="en-US" dirty="0"/>
              <a:t> operations:</a:t>
            </a:r>
          </a:p>
          <a:p>
            <a:pPr lvl="1"/>
            <a:r>
              <a:rPr lang="en-US" dirty="0"/>
              <a:t>Postfix and prefix increment and decrement</a:t>
            </a:r>
          </a:p>
          <a:p>
            <a:pPr lvl="1"/>
            <a:r>
              <a:rPr lang="en-US" dirty="0"/>
              <a:t>Assignment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!=</a:t>
            </a:r>
          </a:p>
          <a:p>
            <a:pPr lvl="1"/>
            <a:r>
              <a:rPr lang="en-US" dirty="0"/>
              <a:t>Dereference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</a:t>
            </a:r>
            <a:r>
              <a:rPr lang="en-US" dirty="0"/>
              <a:t> iterators also have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=,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,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+=</a:t>
            </a:r>
            <a:r>
              <a:rPr lang="en-US" dirty="0"/>
              <a:t>,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-=</a:t>
            </a:r>
            <a:r>
              <a:rPr lang="en-US" dirty="0"/>
              <a:t>, and these containers also support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/>
              <a:t> access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85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example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752600"/>
            <a:ext cx="10972800" cy="441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&lt;vector&gt;</a:t>
            </a:r>
          </a:p>
          <a:p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&lt;string&gt;</a:t>
            </a:r>
          </a:p>
          <a:p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main() 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count;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vector&lt;string&gt; words;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vector&lt;string&gt;::iterator index;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string word;</a:t>
            </a:r>
          </a:p>
        </p:txBody>
      </p:sp>
    </p:spTree>
    <p:extLst>
      <p:ext uri="{BB962C8B-B14F-4D97-AF65-F5344CB8AC3E}">
        <p14:creationId xmlns:p14="http://schemas.microsoft.com/office/powerpoint/2010/main" val="1886272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example part 2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057400"/>
            <a:ext cx="10972800" cy="441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"How many words will you enter? 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&gt;&gt; count;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count;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&gt;&gt; word;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words.push_back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 word 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(index 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words.begin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(); index !=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words.end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(); index++)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&lt;&lt; *index &lt;&lt;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7150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Shuffle</a:t>
            </a:r>
          </a:p>
          <a:p>
            <a:r>
              <a:rPr lang="en-US" dirty="0"/>
              <a:t>Find</a:t>
            </a:r>
          </a:p>
          <a:p>
            <a:r>
              <a:rPr lang="en-US" dirty="0"/>
              <a:t>Sort</a:t>
            </a:r>
          </a:p>
          <a:p>
            <a:r>
              <a:rPr lang="en-US" dirty="0"/>
              <a:t>Count</a:t>
            </a:r>
          </a:p>
          <a:p>
            <a:r>
              <a:rPr lang="en-US" dirty="0"/>
              <a:t>Always use the ones provided by the container, if available</a:t>
            </a:r>
          </a:p>
          <a:p>
            <a:r>
              <a:rPr lang="en-US" dirty="0" err="1"/>
              <a:t>Functors</a:t>
            </a:r>
            <a:r>
              <a:rPr lang="en-US" dirty="0"/>
              <a:t> provided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&lt;functional&gt;</a:t>
            </a:r>
          </a:p>
        </p:txBody>
      </p:sp>
    </p:spTree>
    <p:extLst>
      <p:ext uri="{BB962C8B-B14F-4D97-AF65-F5344CB8AC3E}">
        <p14:creationId xmlns:p14="http://schemas.microsoft.com/office/powerpoint/2010/main" val="58618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F74BE-B0EC-4778-A136-7667D435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9CCCB-DD94-4FE1-869B-B7C594563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4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up to Exam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working on Project 6</a:t>
            </a:r>
          </a:p>
          <a:p>
            <a:pPr lvl="1"/>
            <a:r>
              <a:rPr lang="en-US" dirty="0"/>
              <a:t>Due next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6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1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343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000" i="1" dirty="0"/>
              <a:t>C makes it easy to shoot yourself in the foot. C++ makes it harder, but when you do, it blows away your whole leg.</a:t>
            </a:r>
          </a:p>
          <a:p>
            <a:pPr marL="118872" indent="0">
              <a:buNone/>
            </a:pPr>
            <a:endParaRPr lang="en-US" sz="4000" dirty="0"/>
          </a:p>
          <a:p>
            <a:pPr marL="118872" indent="0">
              <a:buNone/>
            </a:pPr>
            <a:r>
              <a:rPr lang="en-US" sz="4000" dirty="0"/>
              <a:t>	</a:t>
            </a:r>
            <a:r>
              <a:rPr lang="en-US" sz="4000" dirty="0" err="1"/>
              <a:t>Bjarne</a:t>
            </a:r>
            <a:r>
              <a:rPr lang="en-US" sz="4000" dirty="0"/>
              <a:t> </a:t>
            </a:r>
            <a:r>
              <a:rPr lang="en-US" sz="4000" dirty="0" err="1"/>
              <a:t>Stroustrup</a:t>
            </a:r>
            <a:endParaRPr lang="en-US" sz="4000" dirty="0"/>
          </a:p>
          <a:p>
            <a:pPr marL="118872" indent="0">
              <a:buNone/>
            </a:pPr>
            <a:r>
              <a:rPr lang="en-US" sz="4000" dirty="0"/>
              <a:t>	Creator of C++</a:t>
            </a:r>
          </a:p>
        </p:txBody>
      </p:sp>
    </p:spTree>
    <p:extLst>
      <p:ext uri="{BB962C8B-B14F-4D97-AF65-F5344CB8AC3E}">
        <p14:creationId xmlns:p14="http://schemas.microsoft.com/office/powerpoint/2010/main" val="247769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Operator Overloading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5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Dividing up code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Complex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real;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imaginary;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Complex(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imaginaryValue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0); 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~Complex(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getReal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getImaginary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163330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Dividing up code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Complex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Complex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realValue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400" b="1" dirty="0" err="1">
                <a:latin typeface="Courier New" pitchFamily="49" charset="0"/>
                <a:cs typeface="Courier New" pitchFamily="49" charset="0"/>
              </a:rPr>
              <a:t>imaginaryValue</a:t>
            </a:r>
            <a:r>
              <a:rPr lang="fr-FR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real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realValue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imaginary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imaginaryValue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Complex::~Complex(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{}</a:t>
            </a:r>
          </a:p>
          <a:p>
            <a:pPr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Complex::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getReal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real; }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Complex::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getImaginary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imaginary; }</a:t>
            </a:r>
          </a:p>
        </p:txBody>
      </p:sp>
    </p:spTree>
    <p:extLst>
      <p:ext uri="{BB962C8B-B14F-4D97-AF65-F5344CB8AC3E}">
        <p14:creationId xmlns:p14="http://schemas.microsoft.com/office/powerpoint/2010/main" val="303186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(Partial) overloading operators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27592"/>
            <a:ext cx="10972800" cy="43970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Complex&amp;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);	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-()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	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Complex&amp; complex 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86631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6903</TotalTime>
  <Words>1114</Words>
  <Application>Microsoft Office PowerPoint</Application>
  <PresentationFormat>Widescreen</PresentationFormat>
  <Paragraphs>204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6 </vt:lpstr>
      <vt:lpstr>Quotes</vt:lpstr>
      <vt:lpstr>C++ Operator Overloading</vt:lpstr>
      <vt:lpstr>Dividing up code header</vt:lpstr>
      <vt:lpstr>Dividing up code implementation</vt:lpstr>
      <vt:lpstr>(Partial) overloading operators header</vt:lpstr>
      <vt:lpstr>(Partial) overloading operators implementation</vt:lpstr>
      <vt:lpstr>Overloading &lt;&lt; for output</vt:lpstr>
      <vt:lpstr>C++ approach</vt:lpstr>
      <vt:lpstr>Programming practice</vt:lpstr>
      <vt:lpstr>What's all that const?</vt:lpstr>
      <vt:lpstr>Templates</vt:lpstr>
      <vt:lpstr>Templates</vt:lpstr>
      <vt:lpstr>Template method example</vt:lpstr>
      <vt:lpstr>Template classes</vt:lpstr>
      <vt:lpstr>Template class example</vt:lpstr>
      <vt:lpstr>Programming practice</vt:lpstr>
      <vt:lpstr>STL</vt:lpstr>
      <vt:lpstr>Containers</vt:lpstr>
      <vt:lpstr>Iterators</vt:lpstr>
      <vt:lpstr>STL example part 1</vt:lpstr>
      <vt:lpstr>STL example part 2</vt:lpstr>
      <vt:lpstr>Algorithms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881</cp:revision>
  <dcterms:created xsi:type="dcterms:W3CDTF">2009-08-24T20:26:10Z</dcterms:created>
  <dcterms:modified xsi:type="dcterms:W3CDTF">2025-04-17T15:49:37Z</dcterms:modified>
</cp:coreProperties>
</file>